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58" r:id="rId6"/>
    <p:sldId id="260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53AACE-A1E2-4DF6-A62D-BE4DF6DEAF14}">
          <p14:sldIdLst>
            <p14:sldId id="256"/>
            <p14:sldId id="262"/>
            <p14:sldId id="263"/>
            <p14:sldId id="261"/>
            <p14:sldId id="258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1096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2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1F4F7B"/>
    <a:srgbClr val="920000"/>
    <a:srgbClr val="326BB3"/>
    <a:srgbClr val="335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26"/>
      </p:cViewPr>
      <p:guideLst>
        <p:guide orient="horz" pos="595"/>
        <p:guide pos="1096"/>
        <p:guide pos="7129"/>
        <p:guide orient="horz" pos="2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E5BB-80AC-4BD6-B8B7-EEDD5AFB1C19}" type="datetimeFigureOut">
              <a:rPr lang="ru-RU" smtClean="0"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3E1-9CA6-4510-8466-84F839A2C6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83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E5BB-80AC-4BD6-B8B7-EEDD5AFB1C19}" type="datetimeFigureOut">
              <a:rPr lang="ru-RU" smtClean="0"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3E1-9CA6-4510-8466-84F839A2C6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95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E5BB-80AC-4BD6-B8B7-EEDD5AFB1C19}" type="datetimeFigureOut">
              <a:rPr lang="ru-RU" smtClean="0"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3E1-9CA6-4510-8466-84F839A2C6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33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E5BB-80AC-4BD6-B8B7-EEDD5AFB1C19}" type="datetimeFigureOut">
              <a:rPr lang="ru-RU" smtClean="0"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3E1-9CA6-4510-8466-84F839A2C6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7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E5BB-80AC-4BD6-B8B7-EEDD5AFB1C19}" type="datetimeFigureOut">
              <a:rPr lang="ru-RU" smtClean="0"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3E1-9CA6-4510-8466-84F839A2C6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06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E5BB-80AC-4BD6-B8B7-EEDD5AFB1C19}" type="datetimeFigureOut">
              <a:rPr lang="ru-RU" smtClean="0"/>
              <a:t>27.04.2022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3E1-9CA6-4510-8466-84F839A2C6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39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E5BB-80AC-4BD6-B8B7-EEDD5AFB1C19}" type="datetimeFigureOut">
              <a:rPr lang="ru-RU" smtClean="0"/>
              <a:t>27.04.2022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3E1-9CA6-4510-8466-84F839A2C6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62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E5BB-80AC-4BD6-B8B7-EEDD5AFB1C19}" type="datetimeFigureOut">
              <a:rPr lang="ru-RU" smtClean="0"/>
              <a:t>27.04.2022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3E1-9CA6-4510-8466-84F839A2C6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30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E5BB-80AC-4BD6-B8B7-EEDD5AFB1C19}" type="datetimeFigureOut">
              <a:rPr lang="ru-RU" smtClean="0"/>
              <a:t>27.04.2022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3E1-9CA6-4510-8466-84F839A2C6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09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E5BB-80AC-4BD6-B8B7-EEDD5AFB1C19}" type="datetimeFigureOut">
              <a:rPr lang="ru-RU" smtClean="0"/>
              <a:t>27.04.2022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3E1-9CA6-4510-8466-84F839A2C6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41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E5BB-80AC-4BD6-B8B7-EEDD5AFB1C19}" type="datetimeFigureOut">
              <a:rPr lang="ru-RU" smtClean="0"/>
              <a:t>27.04.2022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3E1-9CA6-4510-8466-84F839A2C6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78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BE5BB-80AC-4BD6-B8B7-EEDD5AFB1C19}" type="datetimeFigureOut">
              <a:rPr lang="ru-RU" smtClean="0"/>
              <a:t>27.04.2022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43E1-9CA6-4510-8466-84F839A2C6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67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.radikal.ru/b04/1909/f0/a61c296e1a7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-5176" r="2586" b="10173"/>
          <a:stretch/>
        </p:blipFill>
        <p:spPr bwMode="auto">
          <a:xfrm>
            <a:off x="6959827" y="-434067"/>
            <a:ext cx="5289324" cy="730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519" y="2382862"/>
            <a:ext cx="6017308" cy="23876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+mn-lt"/>
              </a:rPr>
              <a:t>ОТЧЕТ О ДЕЯТЕЛЬНОСТИ РЕГИОНАЛЬНОГО ОТДЕЛЕНИЯ РОДК ПО РЕСПУБЛИКЕ БАШКОРТОСТАН ЗА 2021 ГОД.</a:t>
            </a:r>
            <a:br>
              <a:rPr lang="ru-RU" sz="3200" b="1" dirty="0" smtClean="0">
                <a:latin typeface="+mn-lt"/>
              </a:rPr>
            </a:b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#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ПЛАНЫ2022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8" name="Picture 4" descr="https://roscuba.ru/images/site/logo_site_new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509815"/>
            <a:ext cx="40957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332" r="5512"/>
          <a:stretch/>
        </p:blipFill>
        <p:spPr>
          <a:xfrm>
            <a:off x="2757173" y="1468223"/>
            <a:ext cx="3207658" cy="244066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0285" y="1468223"/>
            <a:ext cx="2624362" cy="2440667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90287" y="4086382"/>
            <a:ext cx="2624360" cy="2440667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28" r="10296"/>
          <a:stretch/>
        </p:blipFill>
        <p:spPr>
          <a:xfrm>
            <a:off x="2903627" y="4086379"/>
            <a:ext cx="2730257" cy="2440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8793" r="944"/>
          <a:stretch/>
        </p:blipFill>
        <p:spPr>
          <a:xfrm>
            <a:off x="8856783" y="1468223"/>
            <a:ext cx="2954831" cy="2440665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290286" y="255045"/>
            <a:ext cx="11546187" cy="1035686"/>
          </a:xfrm>
          <a:prstGeom prst="rect">
            <a:avLst/>
          </a:prstGeom>
          <a:gradFill>
            <a:gsLst>
              <a:gs pos="0">
                <a:srgbClr val="3355AB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19199" y="142660"/>
            <a:ext cx="10961451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МЕРОПРИЯТИЯ 2021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2" y="366034"/>
            <a:ext cx="967207" cy="8160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r="20832"/>
          <a:stretch/>
        </p:blipFill>
        <p:spPr>
          <a:xfrm>
            <a:off x="5964831" y="1468223"/>
            <a:ext cx="2891952" cy="24406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/>
          <a:srcRect r="426"/>
          <a:stretch/>
        </p:blipFill>
        <p:spPr>
          <a:xfrm>
            <a:off x="8706340" y="4086380"/>
            <a:ext cx="3108234" cy="244066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802570" y="4086380"/>
            <a:ext cx="2903770" cy="2440667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7351" y="1465320"/>
            <a:ext cx="548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7351" y="4080353"/>
            <a:ext cx="548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37428" y="4080353"/>
            <a:ext cx="548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3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90286" y="2405993"/>
            <a:ext cx="2607874" cy="1477479"/>
            <a:chOff x="658821" y="5037620"/>
            <a:chExt cx="2466891" cy="147747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658821" y="5037620"/>
              <a:ext cx="2466891" cy="1477479"/>
              <a:chOff x="5523943" y="3336111"/>
              <a:chExt cx="751444" cy="649368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5523943" y="3435258"/>
                <a:ext cx="744213" cy="234850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5527538" y="3774516"/>
                <a:ext cx="747849" cy="7391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5880174" y="3488115"/>
                <a:ext cx="387982" cy="49698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5523944" y="3846494"/>
                <a:ext cx="747806" cy="105494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5523943" y="3336111"/>
                <a:ext cx="510741" cy="648992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5595939" y="3416137"/>
                <a:ext cx="672217" cy="56896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H="1">
                <a:off x="5676220" y="3363398"/>
                <a:ext cx="595530" cy="622081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5527538" y="3640107"/>
                <a:ext cx="279009" cy="344996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5527538" y="3543821"/>
                <a:ext cx="679688" cy="441281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flipH="1">
                <a:off x="6105731" y="3596679"/>
                <a:ext cx="162425" cy="388423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670624" y="5322698"/>
              <a:ext cx="2431349" cy="60771"/>
            </a:xfrm>
            <a:prstGeom prst="line">
              <a:avLst/>
            </a:prstGeom>
            <a:ln w="9525">
              <a:solidFill>
                <a:srgbClr val="7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290286" y="5007473"/>
            <a:ext cx="2607874" cy="1477479"/>
            <a:chOff x="658821" y="5037620"/>
            <a:chExt cx="2466891" cy="1477479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658821" y="5037620"/>
              <a:ext cx="2466891" cy="1477479"/>
              <a:chOff x="5523943" y="3336111"/>
              <a:chExt cx="751444" cy="649368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5523943" y="3435258"/>
                <a:ext cx="744213" cy="234850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flipV="1">
                <a:off x="5527538" y="3774516"/>
                <a:ext cx="747849" cy="7391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flipH="1">
                <a:off x="5880174" y="3488115"/>
                <a:ext cx="387982" cy="49698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flipV="1">
                <a:off x="5523944" y="3846494"/>
                <a:ext cx="747806" cy="105494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5523943" y="3336111"/>
                <a:ext cx="510741" cy="648992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5595939" y="3416137"/>
                <a:ext cx="672217" cy="56896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flipH="1">
                <a:off x="5676220" y="3363398"/>
                <a:ext cx="595530" cy="622081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5527538" y="3640107"/>
                <a:ext cx="279009" cy="344996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5527538" y="3543821"/>
                <a:ext cx="679688" cy="441281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flipH="1">
                <a:off x="6105731" y="3596679"/>
                <a:ext cx="162425" cy="388423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670624" y="5322698"/>
              <a:ext cx="2431349" cy="60771"/>
            </a:xfrm>
            <a:prstGeom prst="line">
              <a:avLst/>
            </a:prstGeom>
            <a:ln w="9525">
              <a:solidFill>
                <a:srgbClr val="7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/>
          <p:cNvGrpSpPr/>
          <p:nvPr/>
        </p:nvGrpSpPr>
        <p:grpSpPr>
          <a:xfrm>
            <a:off x="5827322" y="5007473"/>
            <a:ext cx="2879018" cy="1477479"/>
            <a:chOff x="658821" y="5037620"/>
            <a:chExt cx="2466891" cy="1477479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658821" y="5037620"/>
              <a:ext cx="2466891" cy="1477479"/>
              <a:chOff x="5523943" y="3336111"/>
              <a:chExt cx="751444" cy="649368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5523943" y="3435258"/>
                <a:ext cx="744213" cy="234850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 flipV="1">
                <a:off x="5527538" y="3774516"/>
                <a:ext cx="747849" cy="7391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flipH="1">
                <a:off x="5880174" y="3488115"/>
                <a:ext cx="387982" cy="49698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V="1">
                <a:off x="5523944" y="3846494"/>
                <a:ext cx="747806" cy="105494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5523943" y="3336111"/>
                <a:ext cx="510741" cy="648992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flipH="1">
                <a:off x="5595939" y="3416137"/>
                <a:ext cx="672217" cy="56896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flipH="1">
                <a:off x="5676220" y="3363398"/>
                <a:ext cx="595530" cy="622081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5527538" y="3640107"/>
                <a:ext cx="279009" cy="344996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5527538" y="3543821"/>
                <a:ext cx="679688" cy="441281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flipH="1">
                <a:off x="6105731" y="3596679"/>
                <a:ext cx="162425" cy="388423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Прямая соединительная линия 72"/>
            <p:cNvCxnSpPr/>
            <p:nvPr/>
          </p:nvCxnSpPr>
          <p:spPr>
            <a:xfrm flipH="1">
              <a:off x="670624" y="5322698"/>
              <a:ext cx="2431349" cy="60771"/>
            </a:xfrm>
            <a:prstGeom prst="line">
              <a:avLst/>
            </a:prstGeom>
            <a:ln w="9525">
              <a:solidFill>
                <a:srgbClr val="7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6481207" y="4139254"/>
            <a:ext cx="24367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Участие в Общероссийской акции по оказанию гуманитарной помощи Кубе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79639" y="6112889"/>
            <a:ext cx="2312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/>
                </a:solidFill>
              </a:rPr>
              <a:t>Август 2021 г.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07273" y="4139256"/>
            <a:ext cx="23667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Мотопробег солидарности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поддержку Кубы прошёл </a:t>
            </a:r>
            <a:r>
              <a:rPr lang="ru-RU" b="1" dirty="0" smtClean="0">
                <a:solidFill>
                  <a:schemeClr val="bg1"/>
                </a:solidFill>
              </a:rPr>
              <a:t>по территории Республики Башкортостан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7356" y="6112890"/>
            <a:ext cx="2312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Июнь </a:t>
            </a:r>
            <a:r>
              <a:rPr lang="ru-RU" sz="1400" b="1" i="1" dirty="0">
                <a:solidFill>
                  <a:schemeClr val="bg1"/>
                </a:solidFill>
              </a:rPr>
              <a:t>2021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8068" y="1521097"/>
            <a:ext cx="20077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Фотовыставка «Первый: Гагарин и Куба»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Национальном музее Республики Башкортостан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67355" y="3489070"/>
            <a:ext cx="2312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/>
                </a:solidFill>
              </a:rPr>
              <a:t>Апрель – май 2021 г.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10356056" y="251985"/>
            <a:ext cx="1480417" cy="1034614"/>
            <a:chOff x="5443651" y="3336486"/>
            <a:chExt cx="831736" cy="648993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>
              <a:off x="5717381" y="3350226"/>
              <a:ext cx="558006" cy="316878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6034684" y="3338565"/>
              <a:ext cx="240703" cy="43595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>
              <a:off x="5880174" y="3488491"/>
              <a:ext cx="395213" cy="49661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V="1">
              <a:off x="5443651" y="3848809"/>
              <a:ext cx="831736" cy="13629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5543497" y="3337236"/>
              <a:ext cx="491187" cy="64786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5595939" y="3413264"/>
              <a:ext cx="679448" cy="57184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H="1">
              <a:off x="5676220" y="3336486"/>
              <a:ext cx="423324" cy="648993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flipH="1">
              <a:off x="5806547" y="3336861"/>
              <a:ext cx="8766" cy="64824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5962497" y="3336861"/>
              <a:ext cx="244489" cy="64824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flipH="1">
              <a:off x="6105731" y="3336486"/>
              <a:ext cx="67862" cy="64861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23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/>
          <a:srcRect l="-113" r="-81"/>
          <a:stretch/>
        </p:blipFill>
        <p:spPr>
          <a:xfrm>
            <a:off x="3890326" y="1460024"/>
            <a:ext cx="4017648" cy="244066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90286" y="1460024"/>
            <a:ext cx="3606126" cy="2440667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290286" y="255045"/>
            <a:ext cx="11546187" cy="1035686"/>
          </a:xfrm>
          <a:prstGeom prst="rect">
            <a:avLst/>
          </a:prstGeom>
          <a:gradFill>
            <a:gsLst>
              <a:gs pos="0">
                <a:srgbClr val="3355AB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19199" y="142660"/>
            <a:ext cx="10961451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МЕРОПРИЯТИЯ 2021 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2" y="366034"/>
            <a:ext cx="967207" cy="816080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292676" y="4090743"/>
            <a:ext cx="3597649" cy="2440667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90286" y="5046590"/>
            <a:ext cx="3571424" cy="1477479"/>
            <a:chOff x="658821" y="5037620"/>
            <a:chExt cx="2466891" cy="147747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658821" y="5037620"/>
              <a:ext cx="2466891" cy="1477479"/>
              <a:chOff x="5523943" y="3336111"/>
              <a:chExt cx="751444" cy="649368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5523943" y="3435258"/>
                <a:ext cx="744213" cy="234850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5527538" y="3774516"/>
                <a:ext cx="747849" cy="7391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5880174" y="3488115"/>
                <a:ext cx="387982" cy="49698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5523944" y="3846494"/>
                <a:ext cx="747806" cy="105494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5523943" y="3336111"/>
                <a:ext cx="510741" cy="648992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5595939" y="3416137"/>
                <a:ext cx="672217" cy="56896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H="1">
                <a:off x="5676220" y="3363398"/>
                <a:ext cx="595530" cy="622081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5527538" y="3640107"/>
                <a:ext cx="279009" cy="344996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5527538" y="3543821"/>
                <a:ext cx="679688" cy="441281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H="1">
                <a:off x="6105731" y="3596679"/>
                <a:ext cx="162425" cy="388423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670624" y="5322698"/>
              <a:ext cx="2431349" cy="60771"/>
            </a:xfrm>
            <a:prstGeom prst="line">
              <a:avLst/>
            </a:prstGeom>
            <a:ln w="9525">
              <a:solidFill>
                <a:srgbClr val="7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854970" y="4143617"/>
            <a:ext cx="26880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Председатель Совета РО РОДК по Республике Башкортостан А.В. Быковский принял участие в Программе «Отрицая невозможное: грани Кубинской Революции» на </a:t>
            </a:r>
            <a:r>
              <a:rPr lang="ru-RU" sz="1400" b="1" dirty="0" err="1" smtClean="0">
                <a:solidFill>
                  <a:schemeClr val="bg1"/>
                </a:solidFill>
              </a:rPr>
              <a:t>youtube</a:t>
            </a:r>
            <a:r>
              <a:rPr lang="ru-RU" sz="1400" b="1" dirty="0" smtClean="0">
                <a:solidFill>
                  <a:schemeClr val="bg1"/>
                </a:solidFill>
              </a:rPr>
              <a:t>-канале </a:t>
            </a:r>
            <a:r>
              <a:rPr lang="ru-RU" sz="1400" b="1" dirty="0">
                <a:solidFill>
                  <a:schemeClr val="bg1"/>
                </a:solidFill>
              </a:rPr>
              <a:t>«Европа для Кубы»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67351" y="6107416"/>
            <a:ext cx="2312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Декабрь </a:t>
            </a:r>
            <a:r>
              <a:rPr lang="ru-RU" sz="1400" b="1" i="1" dirty="0">
                <a:solidFill>
                  <a:schemeClr val="bg1"/>
                </a:solidFill>
              </a:rPr>
              <a:t>2021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209" r="-444"/>
          <a:stretch/>
        </p:blipFill>
        <p:spPr>
          <a:xfrm>
            <a:off x="7893226" y="1453475"/>
            <a:ext cx="3937819" cy="244721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367351" y="1465320"/>
            <a:ext cx="548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4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290286" y="2405993"/>
            <a:ext cx="3606126" cy="1477479"/>
            <a:chOff x="658821" y="5037620"/>
            <a:chExt cx="2466891" cy="1477479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658821" y="5037620"/>
              <a:ext cx="2466891" cy="1477479"/>
              <a:chOff x="5523943" y="3336111"/>
              <a:chExt cx="751444" cy="649368"/>
            </a:xfrm>
          </p:grpSpPr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5523943" y="3435258"/>
                <a:ext cx="744213" cy="234850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flipV="1">
                <a:off x="5527538" y="3774516"/>
                <a:ext cx="747849" cy="7391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flipH="1">
                <a:off x="5880174" y="3488115"/>
                <a:ext cx="387982" cy="49698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flipV="1">
                <a:off x="5523944" y="3846494"/>
                <a:ext cx="747806" cy="105494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5523943" y="3336111"/>
                <a:ext cx="510741" cy="648992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flipH="1">
                <a:off x="5595939" y="3416137"/>
                <a:ext cx="672217" cy="56896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flipH="1">
                <a:off x="5676220" y="3363398"/>
                <a:ext cx="595530" cy="622081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5527538" y="3640107"/>
                <a:ext cx="279009" cy="344996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5527538" y="3543821"/>
                <a:ext cx="679688" cy="441281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H="1">
                <a:off x="6105731" y="3596679"/>
                <a:ext cx="162425" cy="388423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670624" y="5322698"/>
              <a:ext cx="2431349" cy="60771"/>
            </a:xfrm>
            <a:prstGeom prst="line">
              <a:avLst/>
            </a:prstGeom>
            <a:ln w="9525">
              <a:solidFill>
                <a:srgbClr val="7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>
            <a:off x="788679" y="1590740"/>
            <a:ext cx="2785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Президент РОДК Алексей Лавров принял участие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работе Регионального отделения по Республике Башкортостан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67351" y="3470258"/>
            <a:ext cx="2312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Июль </a:t>
            </a:r>
            <a:r>
              <a:rPr lang="ru-RU" sz="1400" b="1" i="1" dirty="0">
                <a:solidFill>
                  <a:schemeClr val="bg1"/>
                </a:solidFill>
              </a:rPr>
              <a:t>2021 г.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67351" y="4145089"/>
            <a:ext cx="548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427" y="4112552"/>
            <a:ext cx="4912744" cy="2418858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10356056" y="251985"/>
            <a:ext cx="1480417" cy="1034614"/>
            <a:chOff x="5443651" y="3336486"/>
            <a:chExt cx="831736" cy="648993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5717381" y="3350226"/>
              <a:ext cx="558006" cy="316878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6034684" y="3338565"/>
              <a:ext cx="240703" cy="43595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5880174" y="3488491"/>
              <a:ext cx="395213" cy="49661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5443651" y="3848809"/>
              <a:ext cx="831736" cy="13629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5543497" y="3337236"/>
              <a:ext cx="491187" cy="64786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>
              <a:off x="5595939" y="3413264"/>
              <a:ext cx="679448" cy="57184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5676220" y="3336486"/>
              <a:ext cx="423324" cy="648993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5806547" y="3336861"/>
              <a:ext cx="8766" cy="64824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5962497" y="3336861"/>
              <a:ext cx="244489" cy="64824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>
              <a:off x="6105731" y="3336486"/>
              <a:ext cx="67862" cy="64861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81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39505" y="3398234"/>
            <a:ext cx="1229877" cy="1200755"/>
          </a:xfrm>
          <a:prstGeom prst="roundRect">
            <a:avLst/>
          </a:prstGeom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9505" y="5181329"/>
            <a:ext cx="1229877" cy="1200755"/>
          </a:xfrm>
          <a:prstGeom prst="roundRect">
            <a:avLst/>
          </a:prstGeom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39505" y="1654035"/>
            <a:ext cx="1229877" cy="1200755"/>
          </a:xfrm>
          <a:prstGeom prst="roundRect">
            <a:avLst/>
          </a:prstGeom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44913" y="1728513"/>
            <a:ext cx="9535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Содействие развитию дружбы, взаимопонимания, доверия </a:t>
            </a:r>
            <a:br>
              <a:rPr lang="ru-RU" sz="2000" dirty="0" smtClean="0"/>
            </a:br>
            <a:r>
              <a:rPr lang="ru-RU" sz="2000" dirty="0" smtClean="0"/>
              <a:t>и разностороннего сотрудничества между общественностью </a:t>
            </a:r>
            <a:br>
              <a:rPr lang="ru-RU" sz="2000" dirty="0" smtClean="0"/>
            </a:br>
            <a:r>
              <a:rPr lang="ru-RU" sz="2000" dirty="0" smtClean="0"/>
              <a:t>Республики Башкортостан и Республики Куба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0286" y="255045"/>
            <a:ext cx="11546187" cy="1035686"/>
          </a:xfrm>
          <a:prstGeom prst="rect">
            <a:avLst/>
          </a:prstGeom>
          <a:gradFill>
            <a:gsLst>
              <a:gs pos="0">
                <a:srgbClr val="3355AB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075" y="139621"/>
            <a:ext cx="10961451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ОСНОВНЫЕ ЦЕЛИ И ЗАДАЧИ 2022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4915" y="3509871"/>
            <a:ext cx="9535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Развитие культурных, научных, профессиональных и иных связей между учреждениями и организациями, средствами массовой информации, общественными объединениями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44915" y="5273876"/>
            <a:ext cx="95358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Координация усилий заинтересованных общественных объединений, научных </a:t>
            </a:r>
            <a:br>
              <a:rPr lang="ru-RU" sz="2000" dirty="0" smtClean="0"/>
            </a:br>
            <a:r>
              <a:rPr lang="ru-RU" sz="2000" dirty="0" smtClean="0"/>
              <a:t>и просветительских организаций, деятелей экономики, науки и культуры </a:t>
            </a:r>
            <a:br>
              <a:rPr lang="ru-RU" sz="2000" dirty="0" smtClean="0"/>
            </a:br>
            <a:r>
              <a:rPr lang="ru-RU" sz="2000" dirty="0" smtClean="0"/>
              <a:t>Республики Башкортостан и Республики Куба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3" y="1829489"/>
            <a:ext cx="952500" cy="952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3" y="3527494"/>
            <a:ext cx="952500" cy="952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3" y="5303221"/>
            <a:ext cx="952500" cy="95250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10356056" y="251985"/>
            <a:ext cx="1480417" cy="1034614"/>
            <a:chOff x="5443651" y="3336486"/>
            <a:chExt cx="831736" cy="648993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5717381" y="3350226"/>
              <a:ext cx="558006" cy="316878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034684" y="3338565"/>
              <a:ext cx="240703" cy="43595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5880174" y="3488491"/>
              <a:ext cx="395213" cy="49661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5443651" y="3848809"/>
              <a:ext cx="831736" cy="13629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543497" y="3337236"/>
              <a:ext cx="491187" cy="64786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5595939" y="3413264"/>
              <a:ext cx="679448" cy="57184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5676220" y="3336486"/>
              <a:ext cx="423324" cy="648993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5806547" y="3336861"/>
              <a:ext cx="8766" cy="64824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962497" y="3336861"/>
              <a:ext cx="244489" cy="64824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6105731" y="3336486"/>
              <a:ext cx="67862" cy="64861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2" y="366034"/>
            <a:ext cx="967207" cy="81608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90285" y="3052325"/>
            <a:ext cx="11546188" cy="175453"/>
            <a:chOff x="290285" y="2882835"/>
            <a:chExt cx="11546188" cy="175453"/>
          </a:xfrm>
        </p:grpSpPr>
        <p:sp>
          <p:nvSpPr>
            <p:cNvPr id="35" name="Прямоугольник 34"/>
            <p:cNvSpPr/>
            <p:nvPr/>
          </p:nvSpPr>
          <p:spPr>
            <a:xfrm flipV="1">
              <a:off x="290285" y="2882835"/>
              <a:ext cx="11546187" cy="142651"/>
            </a:xfrm>
            <a:prstGeom prst="rect">
              <a:avLst/>
            </a:prstGeom>
            <a:gradFill>
              <a:gsLst>
                <a:gs pos="0">
                  <a:srgbClr val="7A0000"/>
                </a:gs>
                <a:gs pos="100000">
                  <a:srgbClr val="C00000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 flipV="1">
              <a:off x="290286" y="2971460"/>
              <a:ext cx="11546187" cy="86828"/>
            </a:xfrm>
            <a:prstGeom prst="rect">
              <a:avLst/>
            </a:prstGeom>
            <a:gradFill>
              <a:gsLst>
                <a:gs pos="0">
                  <a:srgbClr val="3355AB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90284" y="4826363"/>
            <a:ext cx="11546188" cy="175453"/>
            <a:chOff x="290285" y="2882835"/>
            <a:chExt cx="11546188" cy="175453"/>
          </a:xfrm>
        </p:grpSpPr>
        <p:sp>
          <p:nvSpPr>
            <p:cNvPr id="37" name="Прямоугольник 36"/>
            <p:cNvSpPr/>
            <p:nvPr/>
          </p:nvSpPr>
          <p:spPr>
            <a:xfrm flipV="1">
              <a:off x="290285" y="2882835"/>
              <a:ext cx="11546187" cy="142651"/>
            </a:xfrm>
            <a:prstGeom prst="rect">
              <a:avLst/>
            </a:prstGeom>
            <a:gradFill>
              <a:gsLst>
                <a:gs pos="0">
                  <a:srgbClr val="7A0000"/>
                </a:gs>
                <a:gs pos="100000">
                  <a:srgbClr val="C00000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 flipV="1">
              <a:off x="290286" y="2971460"/>
              <a:ext cx="11546187" cy="86828"/>
            </a:xfrm>
            <a:prstGeom prst="rect">
              <a:avLst/>
            </a:prstGeom>
            <a:gradFill>
              <a:gsLst>
                <a:gs pos="0">
                  <a:srgbClr val="3355AB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3283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6783276" y="3164092"/>
            <a:ext cx="5426200" cy="3455200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6754248" y="3164092"/>
            <a:ext cx="599845" cy="3455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https://nimc-ufa.ru/assets/cache_image/wp-content/image_news/2021/01/22/_760x760_9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54" y="4471804"/>
            <a:ext cx="1101513" cy="11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oxar.ru/wp-content/uploads/2017/04/Roxar_license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59" y="4471804"/>
            <a:ext cx="1101513" cy="11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524967" y="4199517"/>
            <a:ext cx="5561736" cy="329661"/>
          </a:xfrm>
          <a:prstGeom prst="rect">
            <a:avLst/>
          </a:prstGeom>
          <a:gradFill>
            <a:gsLst>
              <a:gs pos="0">
                <a:srgbClr val="3355AB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0286" y="255045"/>
            <a:ext cx="11546187" cy="1035686"/>
          </a:xfrm>
          <a:prstGeom prst="rect">
            <a:avLst/>
          </a:prstGeom>
          <a:gradFill>
            <a:gsLst>
              <a:gs pos="0">
                <a:srgbClr val="3355AB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21808" y="1399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ПЛАНЫ 2022. Наука и образование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8" name="Picture 6" descr="https://sun9-35.userapi.com/c845420/v845420842/16c8ab/A-lLXMi2NU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41" y="4529387"/>
            <a:ext cx="986347" cy="98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opuch.ru/visshego-professionalenogo-obrazovaniya-bashkirskij-gosudarstv-v2/24087_html_3ea766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37" y="4608580"/>
            <a:ext cx="880192" cy="8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24967" y="4182087"/>
            <a:ext cx="4608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Передовые ВУЗы Республики Башкортостан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32685" y="5609914"/>
            <a:ext cx="5561736" cy="1186526"/>
            <a:chOff x="6740806" y="5470263"/>
            <a:chExt cx="5561736" cy="1186526"/>
          </a:xfrm>
        </p:grpSpPr>
        <p:sp>
          <p:nvSpPr>
            <p:cNvPr id="33" name="Прямоугольник 32"/>
            <p:cNvSpPr/>
            <p:nvPr/>
          </p:nvSpPr>
          <p:spPr>
            <a:xfrm flipV="1">
              <a:off x="6740806" y="5487693"/>
              <a:ext cx="5561736" cy="329661"/>
            </a:xfrm>
            <a:prstGeom prst="rect">
              <a:avLst/>
            </a:prstGeom>
            <a:gradFill>
              <a:gsLst>
                <a:gs pos="0">
                  <a:srgbClr val="3355AB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77762" y="5914884"/>
              <a:ext cx="879295" cy="741905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41082" y="6092032"/>
              <a:ext cx="1000279" cy="387608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53594" y="5925037"/>
              <a:ext cx="1040143" cy="721599"/>
            </a:xfrm>
            <a:prstGeom prst="rect">
              <a:avLst/>
            </a:prstGeom>
          </p:spPr>
        </p:pic>
        <p:pic>
          <p:nvPicPr>
            <p:cNvPr id="3073" name="Рисунок 307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25386" y="5982385"/>
              <a:ext cx="1348673" cy="606903"/>
            </a:xfrm>
            <a:prstGeom prst="rect">
              <a:avLst/>
            </a:prstGeom>
          </p:spPr>
        </p:pic>
        <p:pic>
          <p:nvPicPr>
            <p:cNvPr id="3102" name="Picture 30" descr="https://rbsmi.ru/upload/iblock/b56/b56b3da824537fff002a09d060e57417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8083" y="5955843"/>
              <a:ext cx="675826" cy="659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6803029" y="5470263"/>
              <a:ext cx="4479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Научные </a:t>
              </a:r>
              <a:r>
                <a:rPr lang="ru-RU" b="1" dirty="0" smtClean="0">
                  <a:solidFill>
                    <a:schemeClr val="bg1"/>
                  </a:solidFill>
                </a:rPr>
                <a:t> и образовательные организации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524967" y="3245410"/>
            <a:ext cx="4642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Биомедицина и генетика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Цифровая и зеленая химия, энергетика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Передовые производственные технологии и инжиниринг</a:t>
            </a:r>
          </a:p>
        </p:txBody>
      </p:sp>
      <p:pic>
        <p:nvPicPr>
          <p:cNvPr id="3106" name="Picture 34" descr="https://static.tildacdn.com/tild3461-3130-4465-b330-333261626466/noroo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7" y="1552080"/>
            <a:ext cx="2410305" cy="93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Группа 62"/>
          <p:cNvGrpSpPr/>
          <p:nvPr/>
        </p:nvGrpSpPr>
        <p:grpSpPr>
          <a:xfrm>
            <a:off x="6558324" y="1510190"/>
            <a:ext cx="4412584" cy="1549646"/>
            <a:chOff x="8059026" y="1898355"/>
            <a:chExt cx="4412584" cy="1549646"/>
          </a:xfrm>
        </p:grpSpPr>
        <p:pic>
          <p:nvPicPr>
            <p:cNvPr id="26" name="Picture 6" descr="https://sun9-35.userapi.com/c845420/v845420842/16c8ab/A-lLXMi2NU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2376" y="1898355"/>
              <a:ext cx="1449234" cy="144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8108130" y="2524671"/>
              <a:ext cx="104387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 smtClean="0">
                  <a:solidFill>
                    <a:srgbClr val="326BB3"/>
                  </a:solidFill>
                </a:rPr>
                <a:t>41</a:t>
              </a:r>
              <a:r>
                <a:rPr lang="ru-RU" sz="5400" b="1" dirty="0" smtClean="0"/>
                <a:t> </a:t>
              </a:r>
              <a:endParaRPr lang="ru-RU" sz="5400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59026" y="1984586"/>
              <a:ext cx="32669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Студентов из Республики Куба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997791" y="2439360"/>
              <a:ext cx="786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УГНТУ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925199" y="2414893"/>
              <a:ext cx="8082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000000"/>
                  </a:solidFill>
                </a:rPr>
                <a:t>БашГУ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140168" y="2808692"/>
              <a:ext cx="6319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326BB3"/>
                  </a:solidFill>
                </a:rPr>
                <a:t>38</a:t>
              </a:r>
              <a:r>
                <a:rPr lang="ru-RU" sz="2800" b="1" dirty="0" smtClean="0"/>
                <a:t> </a:t>
              </a:r>
              <a:endParaRPr lang="ru-RU" sz="28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059851" y="2784225"/>
              <a:ext cx="445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326BB3"/>
                  </a:solidFill>
                </a:rPr>
                <a:t>3</a:t>
              </a:r>
              <a:r>
                <a:rPr lang="ru-RU" sz="2800" b="1" dirty="0" smtClean="0"/>
                <a:t> </a:t>
              </a:r>
              <a:endParaRPr lang="ru-RU" sz="2800" b="1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9178" y="1419019"/>
            <a:ext cx="1847471" cy="113157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24967" y="2597167"/>
            <a:ext cx="5561736" cy="659739"/>
            <a:chOff x="524967" y="3308661"/>
            <a:chExt cx="5561736" cy="659739"/>
          </a:xfrm>
        </p:grpSpPr>
        <p:sp>
          <p:nvSpPr>
            <p:cNvPr id="30" name="Прямоугольник 29"/>
            <p:cNvSpPr/>
            <p:nvPr/>
          </p:nvSpPr>
          <p:spPr>
            <a:xfrm flipV="1">
              <a:off x="524967" y="3308661"/>
              <a:ext cx="5561736" cy="659737"/>
            </a:xfrm>
            <a:prstGeom prst="rect">
              <a:avLst/>
            </a:prstGeom>
            <a:gradFill>
              <a:gsLst>
                <a:gs pos="0">
                  <a:srgbClr val="3355AB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24967" y="3322069"/>
              <a:ext cx="5327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Перспективные научно-образовательные направления: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5225939" y="3313214"/>
              <a:ext cx="831736" cy="645432"/>
              <a:chOff x="5443651" y="3336486"/>
              <a:chExt cx="831736" cy="660487"/>
            </a:xfrm>
          </p:grpSpPr>
          <p:cxnSp>
            <p:nvCxnSpPr>
              <p:cNvPr id="5" name="Прямая соединительная линия 4"/>
              <p:cNvCxnSpPr>
                <a:endCxn id="30" idx="3"/>
              </p:cNvCxnSpPr>
              <p:nvPr/>
            </p:nvCxnSpPr>
            <p:spPr>
              <a:xfrm>
                <a:off x="5568741" y="3350435"/>
                <a:ext cx="706646" cy="316669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6034684" y="3338565"/>
                <a:ext cx="240703" cy="435951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5880174" y="3488491"/>
                <a:ext cx="395213" cy="496612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5443651" y="3848809"/>
                <a:ext cx="831736" cy="13629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5543497" y="3337236"/>
                <a:ext cx="491187" cy="659737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H="1">
                <a:off x="5595939" y="3413264"/>
                <a:ext cx="679448" cy="57184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5676220" y="3336486"/>
                <a:ext cx="423324" cy="64899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flipH="1">
                <a:off x="5806547" y="3336861"/>
                <a:ext cx="8766" cy="648242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5962497" y="3336861"/>
                <a:ext cx="251959" cy="660112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flipH="1">
                <a:off x="6105731" y="3336486"/>
                <a:ext cx="67862" cy="648617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Группа 67"/>
          <p:cNvGrpSpPr/>
          <p:nvPr/>
        </p:nvGrpSpPr>
        <p:grpSpPr>
          <a:xfrm>
            <a:off x="10356056" y="251985"/>
            <a:ext cx="1480417" cy="1034614"/>
            <a:chOff x="5443651" y="3336486"/>
            <a:chExt cx="831736" cy="648993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5717381" y="3350226"/>
              <a:ext cx="558006" cy="316878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6034684" y="3338565"/>
              <a:ext cx="240703" cy="43595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5880174" y="3488491"/>
              <a:ext cx="395213" cy="49661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5443651" y="3848809"/>
              <a:ext cx="831736" cy="13629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5543497" y="3337236"/>
              <a:ext cx="491187" cy="64786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5595939" y="3413264"/>
              <a:ext cx="679448" cy="57184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5676220" y="3336486"/>
              <a:ext cx="423324" cy="648993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5806547" y="3336861"/>
              <a:ext cx="8766" cy="64824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5962497" y="3336861"/>
              <a:ext cx="244489" cy="64824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6105731" y="3336486"/>
              <a:ext cx="67862" cy="64861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2" y="366034"/>
            <a:ext cx="967207" cy="816080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7484190" y="3204692"/>
            <a:ext cx="3920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НАУКА И ОБРАЗОВАНИЕ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7337858" y="4825825"/>
            <a:ext cx="4871618" cy="1787116"/>
            <a:chOff x="658821" y="5037620"/>
            <a:chExt cx="2466891" cy="1477479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658821" y="5037620"/>
              <a:ext cx="2466891" cy="1477479"/>
              <a:chOff x="5523943" y="3336111"/>
              <a:chExt cx="751444" cy="649368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5523943" y="3435258"/>
                <a:ext cx="744213" cy="234850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flipV="1">
                <a:off x="5527538" y="3774516"/>
                <a:ext cx="747849" cy="7391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flipH="1">
                <a:off x="5880174" y="3488115"/>
                <a:ext cx="387982" cy="49698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5523944" y="3846494"/>
                <a:ext cx="747806" cy="105494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5523943" y="3336111"/>
                <a:ext cx="510741" cy="648992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flipH="1">
                <a:off x="5595939" y="3416137"/>
                <a:ext cx="672217" cy="56896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flipH="1">
                <a:off x="5676219" y="3363398"/>
                <a:ext cx="595530" cy="622081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5527538" y="3640107"/>
                <a:ext cx="279009" cy="344996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5527538" y="3543821"/>
                <a:ext cx="679688" cy="441281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flipH="1">
                <a:off x="6105731" y="3596679"/>
                <a:ext cx="162425" cy="388423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670624" y="5322698"/>
              <a:ext cx="2431349" cy="60771"/>
            </a:xfrm>
            <a:prstGeom prst="line">
              <a:avLst/>
            </a:prstGeom>
            <a:ln w="9525">
              <a:solidFill>
                <a:srgbClr val="7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Прямоугольник 61"/>
          <p:cNvSpPr/>
          <p:nvPr/>
        </p:nvSpPr>
        <p:spPr>
          <a:xfrm>
            <a:off x="7450524" y="3843605"/>
            <a:ext cx="4264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</a:rPr>
              <a:t>Участие кубинских представителей в научной деятельности Евразийского НОЦ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</a:rPr>
              <a:t>Обмен студентами между образовательными и научными организациями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Совместное развитие передовых </a:t>
            </a:r>
            <a:r>
              <a:rPr lang="ru-RU" sz="1600" b="1" dirty="0" smtClean="0">
                <a:solidFill>
                  <a:schemeClr val="bg1"/>
                </a:solidFill>
              </a:rPr>
              <a:t>научно-образовательных направлений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 rot="16200000">
            <a:off x="6068950" y="4757569"/>
            <a:ext cx="1983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ПЛАНЫ НА 2022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90286" y="255045"/>
            <a:ext cx="11546187" cy="1035686"/>
          </a:xfrm>
          <a:prstGeom prst="rect">
            <a:avLst/>
          </a:prstGeom>
          <a:gradFill>
            <a:gsLst>
              <a:gs pos="0">
                <a:srgbClr val="3355AB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0356056" y="251985"/>
            <a:ext cx="1480417" cy="1034614"/>
            <a:chOff x="5443651" y="3336486"/>
            <a:chExt cx="831736" cy="648993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5717381" y="3350226"/>
              <a:ext cx="558006" cy="316878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034684" y="3338565"/>
              <a:ext cx="240703" cy="43595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5880174" y="3488491"/>
              <a:ext cx="395213" cy="49661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5443651" y="3848809"/>
              <a:ext cx="831736" cy="136294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543497" y="3337236"/>
              <a:ext cx="491187" cy="64786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5595939" y="3413264"/>
              <a:ext cx="679448" cy="57184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5676220" y="3336486"/>
              <a:ext cx="423324" cy="648993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5806547" y="3336861"/>
              <a:ext cx="8766" cy="64824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962497" y="3336861"/>
              <a:ext cx="244489" cy="64824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6105731" y="3336486"/>
              <a:ext cx="67862" cy="64861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057" y="139621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ПЛАНЫ 2022</a:t>
            </a: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Культура </a:t>
            </a:r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спорт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8" descr="https://museumvos.ru/img/banners/folkloriada-202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08" y="1805011"/>
            <a:ext cx="1299921" cy="8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82530" y="2577680"/>
            <a:ext cx="15856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VI </a:t>
            </a:r>
            <a:r>
              <a:rPr lang="ru-RU" sz="1100" dirty="0" smtClean="0"/>
              <a:t>Всемирная Фольклориада </a:t>
            </a:r>
            <a:r>
              <a:rPr lang="en-US" sz="1100" dirty="0"/>
              <a:t>CIOFF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9051" y="1762374"/>
            <a:ext cx="2686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Международные зимние игры УГНТУ 2022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88465" y="4775422"/>
            <a:ext cx="2220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Проведение культурных </a:t>
            </a:r>
            <a:br>
              <a:rPr lang="ru-RU" sz="1600" b="1" dirty="0" smtClean="0"/>
            </a:br>
            <a:r>
              <a:rPr lang="ru-RU" sz="1600" b="1" dirty="0" smtClean="0"/>
              <a:t>и спортивных мероприятий </a:t>
            </a:r>
            <a:br>
              <a:rPr lang="ru-RU" sz="1600" b="1" dirty="0" smtClean="0"/>
            </a:br>
            <a:r>
              <a:rPr lang="ru-RU" sz="1600" b="1" dirty="0" smtClean="0"/>
              <a:t>с участием студентов из Кубы</a:t>
            </a:r>
            <a:endParaRPr lang="ru-RU" sz="1600" b="1" dirty="0"/>
          </a:p>
        </p:txBody>
      </p:sp>
      <p:pic>
        <p:nvPicPr>
          <p:cNvPr id="3076" name="Picture 4" descr="Возможно, это изображение (2 человека и люди улыбаются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794"/>
            <a:ext cx="3545530" cy="25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ulturarb.ru/images/uploads/logo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05" y="1838122"/>
            <a:ext cx="831038" cy="73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224596" y="2577680"/>
            <a:ext cx="1902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Международный фестиваль искусств «Сердце Евразии»</a:t>
            </a:r>
            <a:endParaRPr lang="en-US" sz="1100" dirty="0"/>
          </a:p>
        </p:txBody>
      </p:sp>
      <p:sp>
        <p:nvSpPr>
          <p:cNvPr id="18" name="Прямоугольник 17"/>
          <p:cNvSpPr/>
          <p:nvPr/>
        </p:nvSpPr>
        <p:spPr>
          <a:xfrm rot="5400000" flipV="1">
            <a:off x="2280994" y="2691017"/>
            <a:ext cx="2506180" cy="109937"/>
          </a:xfrm>
          <a:prstGeom prst="rect">
            <a:avLst/>
          </a:prstGeom>
          <a:gradFill>
            <a:gsLst>
              <a:gs pos="0">
                <a:srgbClr val="3355AB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5400000" flipV="1">
            <a:off x="2280993" y="5411918"/>
            <a:ext cx="2506181" cy="109937"/>
          </a:xfrm>
          <a:prstGeom prst="rect">
            <a:avLst/>
          </a:prstGeom>
          <a:gradFill>
            <a:gsLst>
              <a:gs pos="0">
                <a:srgbClr val="3355AB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2" name="Picture 6" descr="https://aginskpk.ru/wp-content/uploads/2019/09/logo_ws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73" y="1918696"/>
            <a:ext cx="979350" cy="6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611322" y="2577680"/>
            <a:ext cx="1379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WorldSkills International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2" y="366034"/>
            <a:ext cx="967207" cy="816080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6783276" y="3164092"/>
            <a:ext cx="5426200" cy="3455200"/>
          </a:xfrm>
          <a:prstGeom prst="rect">
            <a:avLst/>
          </a:prstGeom>
          <a:gradFill>
            <a:gsLst>
              <a:gs pos="0">
                <a:srgbClr val="7A0000"/>
              </a:gs>
              <a:gs pos="100000">
                <a:srgbClr val="C00000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754248" y="3164092"/>
            <a:ext cx="599845" cy="3455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484190" y="3204692"/>
            <a:ext cx="3145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КУЛЬТУРА И СПОРТ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7337858" y="4813126"/>
            <a:ext cx="4871618" cy="1787116"/>
            <a:chOff x="658821" y="5037620"/>
            <a:chExt cx="2466891" cy="1477479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658821" y="5037620"/>
              <a:ext cx="2466891" cy="1477479"/>
              <a:chOff x="5523943" y="3336111"/>
              <a:chExt cx="751444" cy="649368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5523943" y="3435258"/>
                <a:ext cx="744213" cy="234850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flipV="1">
                <a:off x="5527538" y="3774516"/>
                <a:ext cx="747849" cy="7391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H="1">
                <a:off x="5880174" y="3488115"/>
                <a:ext cx="387982" cy="49698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5523944" y="3846494"/>
                <a:ext cx="747806" cy="105494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5523943" y="3336111"/>
                <a:ext cx="510741" cy="648992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flipH="1">
                <a:off x="5595939" y="3416137"/>
                <a:ext cx="672217" cy="568967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flipH="1">
                <a:off x="5676219" y="3363398"/>
                <a:ext cx="595530" cy="622081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5527538" y="3640107"/>
                <a:ext cx="279009" cy="344996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527538" y="3543821"/>
                <a:ext cx="679688" cy="441281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flipH="1">
                <a:off x="6105731" y="3596679"/>
                <a:ext cx="162425" cy="388423"/>
              </a:xfrm>
              <a:prstGeom prst="line">
                <a:avLst/>
              </a:prstGeom>
              <a:ln w="9525">
                <a:solidFill>
                  <a:srgbClr val="7A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670624" y="5322698"/>
              <a:ext cx="2431349" cy="60771"/>
            </a:xfrm>
            <a:prstGeom prst="line">
              <a:avLst/>
            </a:prstGeom>
            <a:ln w="9525">
              <a:solidFill>
                <a:srgbClr val="7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Прямоугольник 84"/>
          <p:cNvSpPr/>
          <p:nvPr/>
        </p:nvSpPr>
        <p:spPr>
          <a:xfrm>
            <a:off x="7450524" y="3843605"/>
            <a:ext cx="4264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Популяризация испанского языка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на </a:t>
            </a:r>
            <a:r>
              <a:rPr lang="ru-RU" sz="1600" b="1" dirty="0">
                <a:solidFill>
                  <a:schemeClr val="bg1"/>
                </a:solidFill>
              </a:rPr>
              <a:t>территории Республики Башкортостан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Совместное участие в международных культурных, спортивных мероприятиях</a:t>
            </a:r>
          </a:p>
        </p:txBody>
      </p:sp>
      <p:sp>
        <p:nvSpPr>
          <p:cNvPr id="86" name="Прямоугольник 85"/>
          <p:cNvSpPr/>
          <p:nvPr/>
        </p:nvSpPr>
        <p:spPr>
          <a:xfrm rot="16200000">
            <a:off x="6068950" y="4757569"/>
            <a:ext cx="1983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ПЛАНЫ НА 2022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 flipV="1">
            <a:off x="6754248" y="1413195"/>
            <a:ext cx="5437752" cy="354426"/>
          </a:xfrm>
          <a:prstGeom prst="rect">
            <a:avLst/>
          </a:prstGeom>
          <a:gradFill>
            <a:gsLst>
              <a:gs pos="0">
                <a:srgbClr val="3355AB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7068168" y="1395766"/>
            <a:ext cx="4242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Крупные международные мероприятия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1146" t="24366" r="-1" b="42343"/>
          <a:stretch/>
        </p:blipFill>
        <p:spPr>
          <a:xfrm>
            <a:off x="0" y="1492891"/>
            <a:ext cx="3479109" cy="251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242</Words>
  <Application>Microsoft Office PowerPoint</Application>
  <PresentationFormat>Широкоэкранный</PresentationFormat>
  <Paragraphs>54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Тема Office</vt:lpstr>
      <vt:lpstr>ОТЧЕТ О ДЕЯТЕЛЬНОСТИ РЕГИОНАЛЬНОГО ОТДЕЛЕНИЯ РОДК ПО РЕСПУБЛИКЕ БАШКОРТОСТАН ЗА 2021 ГОД. #ПЛАНЫ2022</vt:lpstr>
      <vt:lpstr>МЕРОПРИЯТИЯ 2021</vt:lpstr>
      <vt:lpstr>МЕРОПРИЯТИЯ 2021 </vt:lpstr>
      <vt:lpstr>ОСНОВНЫЕ ЦЕЛИ И ЗАДАЧИ 2022</vt:lpstr>
      <vt:lpstr>Презентация PowerPoint</vt:lpstr>
      <vt:lpstr>ПЛАНЫ 2022. Культура и спорт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</dc:title>
  <dc:creator>PRO</dc:creator>
  <cp:lastModifiedBy>Гульназ Кильдеева</cp:lastModifiedBy>
  <cp:revision>103</cp:revision>
  <cp:lastPrinted>2021-07-28T06:00:56Z</cp:lastPrinted>
  <dcterms:created xsi:type="dcterms:W3CDTF">2021-07-15T05:52:13Z</dcterms:created>
  <dcterms:modified xsi:type="dcterms:W3CDTF">2022-04-27T10:30:50Z</dcterms:modified>
</cp:coreProperties>
</file>