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69" r:id="rId2"/>
    <p:sldId id="287" r:id="rId3"/>
    <p:sldId id="271" r:id="rId4"/>
    <p:sldId id="272" r:id="rId5"/>
    <p:sldId id="273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33DA309-3386-46E3-BE11-82FCD04AB12E}">
          <p14:sldIdLst>
            <p14:sldId id="269"/>
            <p14:sldId id="287"/>
            <p14:sldId id="271"/>
            <p14:sldId id="272"/>
            <p14:sldId id="273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2E0"/>
    <a:srgbClr val="1566AF"/>
    <a:srgbClr val="197BD5"/>
    <a:srgbClr val="1873C6"/>
    <a:srgbClr val="1C85E4"/>
    <a:srgbClr val="3592E7"/>
    <a:srgbClr val="000066"/>
    <a:srgbClr val="84BDF0"/>
    <a:srgbClr val="2B6DE5"/>
    <a:srgbClr val="061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4" d="100"/>
          <a:sy n="114" d="100"/>
        </p:scale>
        <p:origin x="474" y="10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3F85205-7E34-4778-ABE2-A22D8A04FDD5}" type="datetime1">
              <a:rPr lang="ru-RU" smtClean="0"/>
              <a:t>26.04.2022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198F8CD-B17C-4AF3-9358-8F83F41B51C4}" type="datetime1">
              <a:rPr lang="ru-RU" smtClean="0"/>
              <a:t>26.04.2022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C971FF-EF28-4195-A575-329446EFAA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437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Вставьте изображение животного или растения в вашей стране.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308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Вставьте изображение животного или растения в вашей стране.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831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Вставьте изображение животного или растения в вашей стране.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671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61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9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Вставьте изображение какого-либо географического объекта вашей страны.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79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Вставьте изображение времени года в вашей стране.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894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Вставьте изображение животного или растения в вашей стране.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140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Вставьте изображение животного или растения в вашей стране.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953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Вставьте изображение животного или растения в вашей стране.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4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Вставьте изображение животного или растения в вашей стране.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259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Вставьте изображение животного или растения в вашей стране.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49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347" y="770467"/>
            <a:ext cx="10779492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797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339" y="4206876"/>
            <a:ext cx="9225798" cy="1645920"/>
          </a:xfrm>
        </p:spPr>
        <p:txBody>
          <a:bodyPr>
            <a:normAutofit/>
          </a:bodyPr>
          <a:lstStyle>
            <a:lvl1pPr marL="0" indent="0" algn="l">
              <a:buNone/>
              <a:defRPr sz="3199">
                <a:solidFill>
                  <a:schemeClr val="bg1"/>
                </a:solidFill>
                <a:latin typeface="+mj-lt"/>
              </a:defRPr>
            </a:lvl1pPr>
            <a:lvl2pPr marL="457063" indent="0" algn="ctr">
              <a:buNone/>
              <a:defRPr sz="27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rtl="0"/>
            <a:fld id="{9328AA04-41EC-4F85-905F-667C160D7FF6}" type="datetime1">
              <a:rPr lang="ru-RU" smtClean="0"/>
              <a:t>26.04.2022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rtl="0"/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24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C98E4C3-AD28-4616-8CF5-0FE7933A3213}" type="datetime1">
              <a:rPr lang="ru-RU" smtClean="0"/>
              <a:t>26.04.2022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1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1673" y="695325"/>
            <a:ext cx="2628215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324" y="714376"/>
            <a:ext cx="7732286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8724D15-8572-42F0-ACF2-90043F48B512}" type="datetime1">
              <a:rPr lang="ru-RU" smtClean="0"/>
              <a:t>26.04.2022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58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3BCB13C-C763-418B-A695-5A6B336362B7}" type="datetime1">
              <a:rPr lang="ru-RU" smtClean="0"/>
              <a:t>26.04.2022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24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47" y="767419"/>
            <a:ext cx="10777969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797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338" y="4204209"/>
            <a:ext cx="9223893" cy="1645920"/>
          </a:xfrm>
        </p:spPr>
        <p:txBody>
          <a:bodyPr anchor="t">
            <a:normAutofit/>
          </a:bodyPr>
          <a:lstStyle>
            <a:lvl1pPr marL="0" indent="0">
              <a:buNone/>
              <a:defRPr sz="3199">
                <a:solidFill>
                  <a:schemeClr val="tx1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E17DA4E-00AF-4A26-A323-3ED62BDC277A}" type="datetime1">
              <a:rPr lang="ru-RU" smtClean="0"/>
              <a:t>26.04.2022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1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480" y="1998134"/>
            <a:ext cx="4662226" cy="376732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9764" y="1998134"/>
            <a:ext cx="4662226" cy="376732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C7895CA-77B8-4F2A-A2DA-23B0440130FB}" type="datetime1">
              <a:rPr lang="ru-RU" smtClean="0"/>
              <a:t>26.04.2022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37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480" y="2040467"/>
            <a:ext cx="4662226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199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480" y="2753084"/>
            <a:ext cx="4662226" cy="3200400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6043" y="2038435"/>
            <a:ext cx="4662226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199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6043" y="2750990"/>
            <a:ext cx="4662226" cy="3200400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7D73378-74C0-4D03-8BE4-B322A2CE425B}" type="datetime1">
              <a:rPr lang="ru-RU" smtClean="0"/>
              <a:t>26.04.2022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2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8E081F-A649-4E94-B0E2-2C6E9AFD47D3}" type="datetime1">
              <a:rPr lang="ru-RU" smtClean="0"/>
              <a:t>26.04.2022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1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1C29CD3-F0EB-406F-8C34-68085E2C2794}" type="datetime1">
              <a:rPr lang="ru-RU" smtClean="0"/>
              <a:t>26.04.2022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07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18016" y="0"/>
            <a:ext cx="457080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59253" y="542282"/>
            <a:ext cx="3382399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999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801" y="762000"/>
            <a:ext cx="6094413" cy="45720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3827" y="2511813"/>
            <a:ext cx="3397635" cy="3126987"/>
          </a:xfr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99">
                <a:solidFill>
                  <a:srgbClr val="262626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03F970-1E89-4A89-85C7-BE63500F0BA6}" type="datetime1">
              <a:rPr lang="ru-RU" smtClean="0"/>
              <a:t>26.04.2022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7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055" y="5418668"/>
            <a:ext cx="10777969" cy="613283"/>
          </a:xfrm>
        </p:spPr>
        <p:txBody>
          <a:bodyPr anchor="b">
            <a:normAutofit/>
          </a:bodyPr>
          <a:lstStyle>
            <a:lvl1pPr>
              <a:defRPr sz="3199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88825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1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480" y="5909735"/>
            <a:ext cx="9226941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rtl="0"/>
            <a:fld id="{868CCEB4-17EE-417C-AC95-85DE58BA6520}" type="datetime1">
              <a:rPr lang="ru-RU" smtClean="0"/>
              <a:t>26.04.2022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794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A82E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053" y="499533"/>
            <a:ext cx="10769970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480" y="2011680"/>
            <a:ext cx="107509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622" y="6412447"/>
            <a:ext cx="411372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rtl="0"/>
            <a:fld id="{093AE256-EDBE-4252-8C26-AB55F062A09C}" type="datetime1">
              <a:rPr lang="ru-RU" smtClean="0"/>
              <a:t>26.04.2022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622" y="6554697"/>
            <a:ext cx="502789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1644" y="5876413"/>
            <a:ext cx="2925318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297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rtl="0"/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72B8E7C-DE3D-4C72-982E-6B614B462FE3}"/>
              </a:ext>
            </a:extLst>
          </p:cNvPr>
          <p:cNvSpPr/>
          <p:nvPr userDrawn="1"/>
        </p:nvSpPr>
        <p:spPr bwMode="ltGray">
          <a:xfrm>
            <a:off x="146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2507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5398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3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368" indent="-342797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3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475" indent="-548475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999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713" indent="-822713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6951" indent="-109695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99640" indent="-22853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399580" indent="-22853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599520" indent="-22853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799460" indent="-22853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09836" y="764704"/>
            <a:ext cx="9753600" cy="2304256"/>
          </a:xfrm>
        </p:spPr>
        <p:txBody>
          <a:bodyPr rtlCol="0">
            <a:no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</a:t>
            </a:r>
            <a:b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работе регионального отделения Общероссийской общественной организации солидарности и сотрудничества с Республикой Куба «Российское общество дружбы с Кубой»</a:t>
            </a:r>
            <a:b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Алтайскому краю в 2021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B9372-DFF0-4555-A202-4559E99BF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96" y="4019108"/>
            <a:ext cx="2205980" cy="11059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A133C1-4662-49AA-9E6E-737FA8947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772" y="4022049"/>
            <a:ext cx="2205980" cy="1102990"/>
          </a:xfrm>
          <a:prstGeom prst="rect">
            <a:avLst/>
          </a:prstGeom>
        </p:spPr>
      </p:pic>
      <p:sp>
        <p:nvSpPr>
          <p:cNvPr id="7" name="Объект 1">
            <a:extLst>
              <a:ext uri="{FF2B5EF4-FFF2-40B4-BE49-F238E27FC236}">
                <a16:creationId xmlns:a16="http://schemas.microsoft.com/office/drawing/2014/main" id="{43986DE0-67E1-4BED-B517-3D265030FA8E}"/>
              </a:ext>
            </a:extLst>
          </p:cNvPr>
          <p:cNvSpPr txBox="1">
            <a:spLocks/>
          </p:cNvSpPr>
          <p:nvPr/>
        </p:nvSpPr>
        <p:spPr>
          <a:xfrm>
            <a:off x="1197868" y="5752068"/>
            <a:ext cx="10801200" cy="1105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6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Докладчик: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председатель  Регионального отделения Общероссийской общественной организации солидарности и сотрудничества с Республикой Куба «Российское общество дружбы с Кубой»</a:t>
            </a:r>
            <a:br>
              <a:rPr lang="ru-RU" sz="16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Алтайскому краю, ректор Алтайского государственного педагогического университета Ирина Рудольфовна Лазаренко</a:t>
            </a:r>
            <a:endParaRPr lang="ru-RU" sz="1600" b="1" dirty="0">
              <a:solidFill>
                <a:srgbClr val="000066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8824A5-59BE-4B70-AC2C-6E4C9B3FF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68" y="4019108"/>
            <a:ext cx="2205980" cy="110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7053" y="116632"/>
            <a:ext cx="10769970" cy="2160239"/>
          </a:xfrm>
        </p:spPr>
        <p:txBody>
          <a:bodyPr rtlCol="0">
            <a:no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</a:t>
            </a:r>
            <a:br>
              <a:rPr lang="ru-RU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 работе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Регионального отделения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Общероссийской общественной организации солидарности и сотрудничества с Республикой Куба «Российское общество дружбы с Кубой» по Алтайскому краю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2021 г.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341884" y="1828800"/>
            <a:ext cx="9289032" cy="3904456"/>
          </a:xfrm>
        </p:spPr>
        <p:txBody>
          <a:bodyPr rtlCol="0">
            <a:normAutofit/>
          </a:bodyPr>
          <a:lstStyle/>
          <a:p>
            <a:pPr marL="457200" indent="0" algn="just">
              <a:lnSpc>
                <a:spcPct val="107000"/>
              </a:lnSpc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Внесение изменений в содержание образовательных программ </a:t>
            </a: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Алтайского государственного педагогического университета. </a:t>
            </a: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ряд учебных дисциплин в 2021 г. были введены темы, связанные с кубинской тематикой. Например:</a:t>
            </a:r>
            <a:endParaRPr lang="ru-RU" sz="18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7163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дисциплина «Зарубежная литература» - тема: «Литература Республики Куба»;</a:t>
            </a:r>
            <a:endParaRPr lang="ru-RU" sz="18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7163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дисциплина «Культура и межкультурное взаимодействие в образовательном пространстве» - «Культура и образовательная система Республики Куба».</a:t>
            </a:r>
            <a:endParaRPr lang="ru-RU" sz="18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rtl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00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5860" y="274638"/>
            <a:ext cx="10297144" cy="1354162"/>
          </a:xfrm>
        </p:spPr>
        <p:txBody>
          <a:bodyPr rtlCol="0">
            <a:noAutofit/>
          </a:bodyPr>
          <a:lstStyle/>
          <a:p>
            <a:pPr indent="540385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Значимые проекты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регионального отделения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Общероссийской общественной организации солидарности и сотрудничества с Республикой Куба «Российское общество дружбы с Кубой» по Алтайскому краю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2022 г.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33772" y="1628800"/>
            <a:ext cx="6336704" cy="5112568"/>
          </a:xfrm>
        </p:spPr>
        <p:txBody>
          <a:bodyPr rtlCol="0">
            <a:normAutofit/>
          </a:bodyPr>
          <a:lstStyle/>
          <a:p>
            <a:pPr marL="457200" indent="0" algn="just">
              <a:lnSpc>
                <a:spcPct val="107000"/>
              </a:lnSpc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buNone/>
            </a:pPr>
            <a:r>
              <a:rPr lang="ru-RU" sz="18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Проект «Календарь знаменательных дат 2023 г.»</a:t>
            </a:r>
            <a:endParaRPr lang="ru-RU" sz="18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540385" algn="just">
              <a:lnSpc>
                <a:spcPct val="107000"/>
              </a:lnSpc>
            </a:pP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Аннотация: календарь включает даты по месяцам 2023 г., имеющим значение в общественно-политическом, научно-образовательном и культурном аспектах истории Кубы и России. По каждой дате дается историческая справка, осуществляется подборка иллюстраций и списка литературы.</a:t>
            </a:r>
            <a:endParaRPr lang="ru-RU" sz="18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Формат: электронный календарь, что обеспечит получение дополнительной информации по гиперссылкам. Календарь будет размещен в виде </a:t>
            </a:r>
            <a:r>
              <a:rPr lang="en-US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</a:t>
            </a: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-страницы на сайте библиотеки.</a:t>
            </a:r>
            <a:endParaRPr lang="ru-RU" sz="18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rtl="0">
              <a:buNone/>
            </a:pPr>
            <a:endParaRPr lang="ru-RU" dirty="0"/>
          </a:p>
        </p:txBody>
      </p:sp>
      <p:pic>
        <p:nvPicPr>
          <p:cNvPr id="7" name="Рисунок 6" descr="Изображение выглядит как текст, цветной&#10;&#10;Автоматически созданное описание">
            <a:extLst>
              <a:ext uri="{FF2B5EF4-FFF2-40B4-BE49-F238E27FC236}">
                <a16:creationId xmlns:a16="http://schemas.microsoft.com/office/drawing/2014/main" id="{B8EA885B-EDBF-4788-A206-94BD96CB10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16" y="1628800"/>
            <a:ext cx="4676378" cy="4676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8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81844" y="274637"/>
            <a:ext cx="10369152" cy="1308793"/>
          </a:xfrm>
        </p:spPr>
        <p:txBody>
          <a:bodyPr rtlCol="0">
            <a:noAutofit/>
          </a:bodyPr>
          <a:lstStyle/>
          <a:p>
            <a:pPr indent="540385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Значимые проекты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регионального отделения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Общероссийской общественной организации солидарности и сотрудничества с Республикой Куба «Российское общество дружбы с Кубой» по Алтайскому краю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2022 г.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33772" y="1828800"/>
            <a:ext cx="6336704" cy="4912568"/>
          </a:xfrm>
        </p:spPr>
        <p:txBody>
          <a:bodyPr rtlCol="0">
            <a:normAutofit/>
          </a:bodyPr>
          <a:lstStyle/>
          <a:p>
            <a:pPr marL="0" lvl="0" indent="0" algn="ctr">
              <a:lnSpc>
                <a:spcPct val="107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«Куба-СССР-Россия: факты, события,   люди»: электронное учебно-методическое пособие для учителей и преподавателей»</a:t>
            </a:r>
            <a:endParaRPr lang="ru-RU" sz="18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540385" algn="just">
              <a:lnSpc>
                <a:spcPct val="107000"/>
              </a:lnSpc>
            </a:pP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Пособие включает учебный и методический материал для проведения учебно-просветительских мероприятий просветительских занятий с учащимися школ и со студентами, включает подборку документов, фотографий, документальных фильмов, фрагментов выступлений политических лидеров.</a:t>
            </a:r>
            <a:endParaRPr lang="ru-RU" sz="18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Формат: электронный, пособие будет размещено в электронной библиотеке НПБ. Доступ свободный по ссылке, пользователям, прошедшим регистрацию.</a:t>
            </a:r>
            <a:endParaRPr lang="ru-RU" sz="18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rtl="0">
              <a:buNone/>
            </a:pPr>
            <a:endParaRPr lang="ru-RU" dirty="0"/>
          </a:p>
        </p:txBody>
      </p:sp>
      <p:pic>
        <p:nvPicPr>
          <p:cNvPr id="8" name="Рисунок 7" descr="Изображение выглядит как текст, человек, внешний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FEC68A03-77EE-4FA8-8D75-A09FDD7993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4" y="1583431"/>
            <a:ext cx="4985388" cy="4985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58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53852" y="476672"/>
            <a:ext cx="9753600" cy="2808312"/>
          </a:xfrm>
        </p:spPr>
        <p:txBody>
          <a:bodyPr rtlCol="0">
            <a:no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B9372-DFF0-4555-A202-4559E99BF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20" y="4314749"/>
            <a:ext cx="2205980" cy="11059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A133C1-4662-49AA-9E6E-737FA8947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1504" y="4314748"/>
            <a:ext cx="2205980" cy="11029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8829A2-0531-4B5A-8119-3896EA3FC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5681" y="4314748"/>
            <a:ext cx="2205980" cy="110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2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3886200" cy="4038600"/>
          </a:xfrm>
        </p:spPr>
        <p:txBody>
          <a:bodyPr rtlCol="0" anchor="b">
            <a:normAutofit/>
          </a:bodyPr>
          <a:lstStyle/>
          <a:p>
            <a:pPr indent="450215">
              <a:spcAft>
                <a:spcPts val="800"/>
              </a:spcAft>
            </a:pPr>
            <a:br>
              <a:rPr lang="ru-RU" sz="2800" b="1" dirty="0">
                <a:effectLst/>
              </a:rPr>
            </a:br>
            <a:endParaRPr lang="ru-RU" sz="2800" b="1" dirty="0">
              <a:effectLst/>
            </a:endParaRPr>
          </a:p>
        </p:txBody>
      </p:sp>
      <p:pic>
        <p:nvPicPr>
          <p:cNvPr id="9" name="Рисунок 8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69157003-6912-445F-9F8F-3C7C68735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88824" cy="6867071"/>
          </a:xfrm>
          <a:prstGeom prst="rect">
            <a:avLst/>
          </a:prstGeom>
        </p:spPr>
      </p:pic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1494714A-BE69-4F3D-8564-718BF33AC39F}"/>
              </a:ext>
            </a:extLst>
          </p:cNvPr>
          <p:cNvSpPr txBox="1">
            <a:spLocks/>
          </p:cNvSpPr>
          <p:nvPr/>
        </p:nvSpPr>
        <p:spPr>
          <a:xfrm>
            <a:off x="693812" y="5805264"/>
            <a:ext cx="11089232" cy="100811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Региональное отделение </a:t>
            </a:r>
            <a:r>
              <a:rPr lang="ru-RU" sz="72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Общероссийской общественной организации солидарности и сотрудничества с Республикой Куба «Российское общество дружбы с Кубой» по Алтайскому краю</a:t>
            </a:r>
            <a:r>
              <a:rPr lang="ru-RU" sz="7200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ru-RU" sz="7200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было создано 25 октября 2019 года.</a:t>
            </a:r>
            <a:br>
              <a:rPr lang="ru-RU" sz="2800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4220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B93E808-4838-43C4-9055-10A9318E0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116632"/>
            <a:ext cx="9753600" cy="1656184"/>
          </a:xfrm>
        </p:spPr>
        <p:txBody>
          <a:bodyPr>
            <a:noAutofit/>
          </a:bodyPr>
          <a:lstStyle/>
          <a:p>
            <a:pPr algn="ctr"/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Цели регионального отделения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Общероссийской общественной организации солидарности и сотрудничества с Республикой Куба «Российское общество дружбы с Кубой» 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Алтайскому краю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: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b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233278" y="1828800"/>
            <a:ext cx="10045709" cy="4343400"/>
          </a:xfrm>
        </p:spPr>
        <p:txBody>
          <a:bodyPr rtlCol="0">
            <a:normAutofit fontScale="92500" lnSpcReduction="10000"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6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Содействие развитию дружбы, взаимопонимания, доверия и разностороннего сотрудничества между общественностью России и Кубы;</a:t>
            </a:r>
            <a:endParaRPr lang="ru-RU" sz="26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6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Развитие общественных, культурных, научных, профессиональных и иных связей между учреждениями и организациями, средствами массовой информации, общественными объединениями, а также гражданами России и Кубы;</a:t>
            </a:r>
            <a:endParaRPr lang="ru-RU" sz="26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6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Координация усилий заинтересованных общественных объединений, научных и просветительских организаций, деятелей экономики, науки и культуры России и Кубы, направленных на поддержание и укрепление взаимопонимания и доверия между обеими странами.</a:t>
            </a:r>
            <a:endParaRPr lang="ru-RU" sz="26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rtl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2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7614" y="0"/>
            <a:ext cx="9753600" cy="620688"/>
          </a:xfrm>
        </p:spPr>
        <p:txBody>
          <a:bodyPr rtlCol="0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регионального отделения:</a:t>
            </a:r>
            <a:endParaRPr lang="ru-RU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355493" y="764704"/>
            <a:ext cx="4708734" cy="6129064"/>
          </a:xfrm>
        </p:spPr>
        <p:txBody>
          <a:bodyPr rtlCol="0">
            <a:normAutofit/>
          </a:bodyPr>
          <a:lstStyle/>
          <a:p>
            <a:pPr marL="45720" indent="0" rtl="0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</a:t>
            </a:r>
            <a:r>
              <a:rPr lang="ru-RU" sz="17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ректор </a:t>
            </a:r>
            <a:r>
              <a:rPr lang="ru-RU" sz="17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АлтГПУ</a:t>
            </a:r>
            <a:r>
              <a:rPr lang="ru-RU" sz="17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Лазаренко Ирина Рудольфовна.</a:t>
            </a:r>
          </a:p>
          <a:p>
            <a:pPr marL="45720" indent="0" rtl="0">
              <a:buNone/>
            </a:pP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Ревизор</a:t>
            </a:r>
            <a:r>
              <a:rPr lang="ru-RU" sz="17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ведущий специалист отдела внутреннего долга Министерства финансов Алтайского края Боев Никита Вадимович.</a:t>
            </a:r>
          </a:p>
        </p:txBody>
      </p:sp>
      <p:sp>
        <p:nvSpPr>
          <p:cNvPr id="5" name="Объект 1">
            <a:extLst>
              <a:ext uri="{FF2B5EF4-FFF2-40B4-BE49-F238E27FC236}">
                <a16:creationId xmlns:a16="http://schemas.microsoft.com/office/drawing/2014/main" id="{71165469-490B-4FAA-87BD-8E3E98FD2B89}"/>
              </a:ext>
            </a:extLst>
          </p:cNvPr>
          <p:cNvSpPr txBox="1">
            <a:spLocks/>
          </p:cNvSpPr>
          <p:nvPr/>
        </p:nvSpPr>
        <p:spPr>
          <a:xfrm>
            <a:off x="6414879" y="764704"/>
            <a:ext cx="4708734" cy="6129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452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ru-RU" sz="6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Совета регионального отделения:</a:t>
            </a:r>
          </a:p>
          <a:p>
            <a:pPr marL="45720" indent="0">
              <a:buFont typeface="Arial" pitchFamily="34" charset="0"/>
              <a:buNone/>
            </a:pPr>
            <a:r>
              <a:rPr lang="ru-RU" sz="6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Заместитель главы администрации города по социальной политике Артёмов Александр Владимирович.</a:t>
            </a:r>
          </a:p>
          <a:p>
            <a:pPr marL="45720" indent="0">
              <a:buFont typeface="Arial" pitchFamily="34" charset="0"/>
              <a:buNone/>
            </a:pPr>
            <a:r>
              <a:rPr lang="ru-RU" sz="6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Заместитель министра финансов Алтайского края Курносов Сергей Владимирович.</a:t>
            </a:r>
          </a:p>
          <a:p>
            <a:pPr marL="45720" indent="0">
              <a:buFont typeface="Arial" pitchFamily="34" charset="0"/>
              <a:buNone/>
            </a:pPr>
            <a:r>
              <a:rPr lang="ru-RU" sz="6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Заместитель министра образования и науки Алтайского края Синицына Галина Владимировна.</a:t>
            </a:r>
          </a:p>
          <a:p>
            <a:pPr marL="45720" indent="0">
              <a:buFont typeface="Arial" pitchFamily="34" charset="0"/>
              <a:buNone/>
            </a:pPr>
            <a:r>
              <a:rPr lang="ru-RU" sz="6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Ректор Алтайского государственного университета Бочаров Сергей Николаевич.</a:t>
            </a:r>
          </a:p>
          <a:p>
            <a:pPr marL="45720" indent="0">
              <a:buFont typeface="Arial" pitchFamily="34" charset="0"/>
              <a:buNone/>
            </a:pPr>
            <a:r>
              <a:rPr lang="ru-RU" sz="6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Ректор Алтайского государственного технического университета им. И.И. Ползунова Марков Андрей Михайлович.</a:t>
            </a:r>
          </a:p>
          <a:p>
            <a:pPr marL="45720" indent="0">
              <a:buFont typeface="Arial" pitchFamily="34" charset="0"/>
              <a:buNone/>
            </a:pPr>
            <a:r>
              <a:rPr lang="ru-RU" sz="6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Проректор по образовательной и международной деятельности Алтайского государственного педагогического университета Волохов Сергей Павлович.</a:t>
            </a:r>
          </a:p>
          <a:p>
            <a:pPr marL="45720" indent="0">
              <a:buFont typeface="Arial" pitchFamily="34" charset="0"/>
              <a:buNone/>
            </a:pPr>
            <a:r>
              <a:rPr lang="ru-RU" sz="6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Проректор по развитию международной деятельности Алтайского государственного университета Райкин Роман Ильич.</a:t>
            </a:r>
          </a:p>
          <a:p>
            <a:pPr marL="45720" indent="0">
              <a:buFont typeface="Arial" pitchFamily="34" charset="0"/>
              <a:buNone/>
            </a:pPr>
            <a:r>
              <a:rPr lang="ru-RU" sz="6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Начальник управления международного образования и сотрудничества Алтайского государственного технического университета им. И.И. Ползунова Проскурин Евгений Геннадьевич.</a:t>
            </a:r>
          </a:p>
          <a:p>
            <a:pPr marL="45720" indent="0">
              <a:buFont typeface="Aria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09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7053" y="1"/>
            <a:ext cx="10769970" cy="1700808"/>
          </a:xfrm>
        </p:spPr>
        <p:txBody>
          <a:bodyPr rtlCol="0">
            <a:no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</a:t>
            </a:r>
            <a:br>
              <a:rPr lang="ru-RU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 работе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Регионального отделения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Общероссийской общественной организации солидарности и сотрудничества с Республикой Куба «Российское общество дружбы с Кубой» по Алтайскому краю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2021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33772" y="1828800"/>
            <a:ext cx="6120680" cy="4912568"/>
          </a:xfrm>
        </p:spPr>
        <p:txBody>
          <a:bodyPr rtlCol="0">
            <a:normAutofit fontScale="92500" lnSpcReduction="20000"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9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Совместное мероприятие научно-педагогической библиотеки и института истории, социальных коммуникаций и права Алтайского государственного педагогического университета «Республика Куба: страницы истории». Мероприятие посвящено 2-ой годовщине со дня создания Алтайского регионального отделения Общероссийской общественной организации солидарности и сотрудничества с Республикой Куба «Российское общество дружбы с Кубой» .</a:t>
            </a:r>
            <a:r>
              <a:rPr lang="ru-RU" sz="19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Мероприятие проведено 10 декабря 2021 г., присутствовало 55 человек.</a:t>
            </a:r>
            <a:r>
              <a:rPr lang="ru-RU" sz="19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рамках мероприятия проведены:</a:t>
            </a:r>
            <a:endParaRPr lang="ru-RU" sz="19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19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открытая лекция кандидата исторических наук, доцента кафедры всеобщей истории </a:t>
            </a:r>
            <a:r>
              <a:rPr lang="ru-RU" sz="1900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АлтГПУ</a:t>
            </a:r>
            <a:r>
              <a:rPr lang="ru-RU" sz="19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Николая Николаевича </a:t>
            </a:r>
            <a:r>
              <a:rPr lang="ru-RU" sz="1900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Лыдина</a:t>
            </a:r>
            <a:r>
              <a:rPr lang="ru-RU" sz="19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«Республика Куба: страницы истории»;</a:t>
            </a:r>
            <a:endParaRPr lang="ru-RU" sz="19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19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интеллектуально-познавательная викторина, посвященная Республике Куба.</a:t>
            </a:r>
            <a:endParaRPr lang="ru-RU" sz="19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rtl="0">
              <a:buNone/>
            </a:pPr>
            <a:endParaRPr lang="ru-RU" dirty="0"/>
          </a:p>
        </p:txBody>
      </p:sp>
      <p:pic>
        <p:nvPicPr>
          <p:cNvPr id="7" name="Объект 6" descr="Изображение выглядит как текст, внутренний, человек, другой&#10;&#10;Автоматически созданное описание">
            <a:extLst>
              <a:ext uri="{FF2B5EF4-FFF2-40B4-BE49-F238E27FC236}">
                <a16:creationId xmlns:a16="http://schemas.microsoft.com/office/drawing/2014/main" id="{9DE4907B-5DB4-4A5D-9E23-37AD850A24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8416" y="1828800"/>
            <a:ext cx="4552528" cy="45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97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7053" y="116633"/>
            <a:ext cx="10769970" cy="1656184"/>
          </a:xfrm>
        </p:spPr>
        <p:txBody>
          <a:bodyPr rtlCol="0">
            <a:no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</a:t>
            </a:r>
            <a:br>
              <a:rPr lang="ru-RU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 работе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Регионального отделения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Общероссийской общественной организации солидарности и сотрудничества с Республикой Куба «Российское общество дружбы с Кубой» по Алтайскому краю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2021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33772" y="1828800"/>
            <a:ext cx="6120680" cy="4480520"/>
          </a:xfrm>
        </p:spPr>
        <p:txBody>
          <a:bodyPr rtlCol="0">
            <a:normAutofit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художественной выставки в Государственном художественном музее Алтайского края «О, Гавана! Транзит…», посвященная 500-летию Гаваны и 120-летию дипломатических отношений между СССР, Российской Федерацией и Республикой Куба. Выставка с участием работ кубинских авторов и художников Алтайского края. Официальное открытие состоялось 25 ноября 2021 г.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B8BCC6-703C-42A4-A252-314665185E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92" y="1847792"/>
            <a:ext cx="4762624" cy="4762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307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7053" y="1"/>
            <a:ext cx="10769970" cy="1628800"/>
          </a:xfrm>
        </p:spPr>
        <p:txBody>
          <a:bodyPr rtlCol="0">
            <a:no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</a:t>
            </a:r>
            <a:br>
              <a:rPr lang="ru-RU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 работе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Регионального отделения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Общероссийской общественной организации солидарности и сотрудничества с Республикой Куба «Российское общество дружбы с Кубой» по Алтайскому краю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2021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33772" y="1828800"/>
            <a:ext cx="6120680" cy="4912568"/>
          </a:xfrm>
        </p:spPr>
        <p:txBody>
          <a:bodyPr rtlCol="0">
            <a:normAutofit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Студенческий литературный клуб института филологии и межкультурной коммуникации Алтайского государственного педагогического университета 19 ноября 2021 г. провел литературный день, посвященный кубинской литературе. Студенты читали стихи и отрывки из прозы кубинских авторов.</a:t>
            </a:r>
            <a:endParaRPr lang="ru-RU" sz="18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rtl="0">
              <a:buNone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8E9BAE-0ACC-4D76-A8DE-874DE67EBC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4" y="1628801"/>
            <a:ext cx="4946650" cy="4946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03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7053" y="1"/>
            <a:ext cx="10769970" cy="1828800"/>
          </a:xfrm>
        </p:spPr>
        <p:txBody>
          <a:bodyPr rtlCol="0">
            <a:no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</a:t>
            </a:r>
            <a:br>
              <a:rPr lang="ru-RU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 работе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Регионального отделения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Общероссийской общественной организации солидарности и сотрудничества с Республикой Куба «Российское общество дружбы с Кубой» по Алтайскому краю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2021 г.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33772" y="1828800"/>
            <a:ext cx="6120680" cy="4912568"/>
          </a:xfrm>
        </p:spPr>
        <p:txBody>
          <a:bodyPr rtlCol="0">
            <a:normAutofit/>
          </a:bodyPr>
          <a:lstStyle/>
          <a:p>
            <a:pPr marL="457200" indent="0" algn="just">
              <a:lnSpc>
                <a:spcPct val="107000"/>
              </a:lnSpc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Виртуальная выставка «Россия-Куба: грани взаимодействия» научно-педагогической библиотеки Алтайского государственного педагогического университета. Было представлено 32</a:t>
            </a: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издания (книги), состоялось более 100 просмотров (на 01.01.2022 г.)</a:t>
            </a:r>
            <a:endParaRPr lang="ru-RU" sz="18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Книжная выставка «Россия-Куба: грани взаимодействия» научно-педагогической библиотеки Алтайского государственного педагогического университета. П</a:t>
            </a: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редставлено 20 книг и 13 статей из периодических изданий. Проведена с 1 по 20 декабря 2021 г.</a:t>
            </a:r>
            <a:endParaRPr lang="ru-RU" sz="18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rtl="0">
              <a:buNone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337487-3B36-447C-9790-375E295FB7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16" y="1916832"/>
            <a:ext cx="4522514" cy="4522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30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7053" y="0"/>
            <a:ext cx="10769970" cy="1988839"/>
          </a:xfrm>
        </p:spPr>
        <p:txBody>
          <a:bodyPr rtlCol="0">
            <a:no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</a:t>
            </a:r>
            <a:br>
              <a:rPr lang="ru-RU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 работе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Регионального отделения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Общероссийской общественной организации солидарности и сотрудничества с Республикой Куба «Российское общество дружбы с Кубой» по Алтайскому краю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2021 г.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33772" y="1700808"/>
            <a:ext cx="6120680" cy="5040560"/>
          </a:xfrm>
        </p:spPr>
        <p:txBody>
          <a:bodyPr rtlCol="0">
            <a:normAutofit/>
          </a:bodyPr>
          <a:lstStyle/>
          <a:p>
            <a:pPr marL="457200" indent="0" algn="just">
              <a:lnSpc>
                <a:spcPct val="107000"/>
              </a:lnSpc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и защита студенческих научных работ в институте истории, социальных коммуникаций и права </a:t>
            </a: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Алтайского государственного педагогического университета:</a:t>
            </a:r>
            <a:endParaRPr lang="ru-RU" sz="18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выпускная квалификационная работа на тему «Кубинский вопрос во внешнеполитической доктрине США: причины, характер, итоги (1940- 1960-е гг.), студент К.Е. Иванов. Защита состоялась в июне 2021 г.</a:t>
            </a:r>
            <a:endParaRPr lang="ru-RU" sz="18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курсовые работы на тему «Политический портрет Эрнесто Че Гевара», студенты А.Т. </a:t>
            </a:r>
            <a:r>
              <a:rPr lang="ru-RU" sz="1800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Чукмаров</a:t>
            </a:r>
            <a:r>
              <a:rPr lang="ru-RU" sz="18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Л.Е. Добрынина. Защиты состоялись в мае 2021 г.</a:t>
            </a:r>
            <a:endParaRPr lang="ru-RU" sz="18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rtl="0">
              <a:buNone/>
            </a:pPr>
            <a:endParaRPr lang="ru-RU" dirty="0"/>
          </a:p>
        </p:txBody>
      </p:sp>
      <p:pic>
        <p:nvPicPr>
          <p:cNvPr id="7" name="Рисунок 6" descr="Изображение выглядит как человек, мужчина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56381AC5-B9CF-4840-8ADD-679271114F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92" y="2420888"/>
            <a:ext cx="5197537" cy="2917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428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162</TotalTime>
  <Words>1236</Words>
  <Application>Microsoft Office PowerPoint</Application>
  <PresentationFormat>Произвольный</PresentationFormat>
  <Paragraphs>79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Times New Roman</vt:lpstr>
      <vt:lpstr>Метрополия</vt:lpstr>
      <vt:lpstr>ОТЧЕТ о работе регионального отделения Общероссийской общественной организации солидарности и сотрудничества с Республикой Куба «Российское общество дружбы с Кубой» по Алтайскому краю в 2021 г.</vt:lpstr>
      <vt:lpstr> </vt:lpstr>
      <vt:lpstr> Цели регионального отделения Общероссийской общественной организации солидарности и сотрудничества с Республикой Куба «Российское общество дружбы с Кубой»  по Алтайскому краю :        </vt:lpstr>
      <vt:lpstr>Структура регионального отделения:</vt:lpstr>
      <vt:lpstr>ОТЧЕТ о работе Регионального отделения Общероссийской общественной организации солидарности и сотрудничества с Республикой Куба «Российское общество дружбы с Кубой» по Алтайскому краю в 2021 г.</vt:lpstr>
      <vt:lpstr>ОТЧЕТ о работе Регионального отделения Общероссийской общественной организации солидарности и сотрудничества с Республикой Куба «Российское общество дружбы с Кубой» по Алтайскому краю в 2021 г.</vt:lpstr>
      <vt:lpstr>ОТЧЕТ о работе Регионального отделения Общероссийской общественной организации солидарности и сотрудничества с Республикой Куба «Российское общество дружбы с Кубой» по Алтайскому краю в 2021 г.</vt:lpstr>
      <vt:lpstr>ОТЧЕТ о работе Регионального отделения Общероссийской общественной организации солидарности и сотрудничества с Республикой Куба «Российское общество дружбы с Кубой» по Алтайскому краю в 2021 г.</vt:lpstr>
      <vt:lpstr>ОТЧЕТ о работе Регионального отделения Общероссийской общественной организации солидарности и сотрудничества с Республикой Куба «Российское общество дружбы с Кубой» по Алтайскому краю в 2021 г.</vt:lpstr>
      <vt:lpstr>ОТЧЕТ о работе Регионального отделения Общероссийской общественной организации солидарности и сотрудничества с Республикой Куба «Российское общество дружбы с Кубой» по Алтайскому краю в 2021 г.</vt:lpstr>
      <vt:lpstr>Значимые проекты регионального отделения Общероссийской общественной организации солидарности и сотрудничества с Республикой Куба «Российское общество дружбы с Кубой» по Алтайскому краю в 2022 г.</vt:lpstr>
      <vt:lpstr>Значимые проекты регионального отделения Общероссийской общественной организации солидарности и сотрудничества с Республикой Куба «Российское общество дружбы с Кубой» по Алтайскому краю в 2022 г.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регионального отделения Межрегиональной общественной организации «Российское общество дружбы с Кубой»  по Алтайскому краю в 2021 г.</dc:title>
  <dc:creator>Глагольева Ксения Борисовна</dc:creator>
  <cp:lastModifiedBy>Жидкова Ирина Вячеславовна</cp:lastModifiedBy>
  <cp:revision>9</cp:revision>
  <dcterms:created xsi:type="dcterms:W3CDTF">2022-04-22T08:41:47Z</dcterms:created>
  <dcterms:modified xsi:type="dcterms:W3CDTF">2022-04-26T02:41:58Z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